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7" r:id="rId2"/>
    <p:sldId id="325" r:id="rId3"/>
    <p:sldId id="326" r:id="rId4"/>
    <p:sldId id="327" r:id="rId5"/>
    <p:sldId id="315" r:id="rId6"/>
    <p:sldId id="302" r:id="rId7"/>
    <p:sldId id="303" r:id="rId8"/>
    <p:sldId id="328" r:id="rId9"/>
    <p:sldId id="329" r:id="rId10"/>
    <p:sldId id="330" r:id="rId11"/>
    <p:sldId id="306" r:id="rId12"/>
    <p:sldId id="349" r:id="rId13"/>
    <p:sldId id="354" r:id="rId14"/>
    <p:sldId id="355" r:id="rId15"/>
    <p:sldId id="356" r:id="rId16"/>
    <p:sldId id="357" r:id="rId17"/>
    <p:sldId id="358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16" r:id="rId37"/>
    <p:sldId id="311" r:id="rId38"/>
    <p:sldId id="352" r:id="rId39"/>
    <p:sldId id="353" r:id="rId40"/>
    <p:sldId id="313" r:id="rId4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7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986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587C-44FC-4E0F-A093-05917FEE470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4EBB0-0594-455D-8C11-F50FBC821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EAA7C-D0E3-47C1-AD83-E70524F78089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E0F38-4297-49C8-A99B-2575C27D07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415789"/>
            <a:ext cx="5486399" cy="41833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56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15789"/>
            <a:ext cx="54864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2" y="8829967"/>
            <a:ext cx="2971800" cy="464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0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01040" y="4415789"/>
            <a:ext cx="560832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1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fld id="{BB5BAF1C-900A-4580-BD70-877824BB5412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9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90500"/>
            <a:ext cx="79629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955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19200"/>
            <a:ext cx="61341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1138"/>
            <a:ext cx="79248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905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142999"/>
            <a:ext cx="8305800" cy="3429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257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733800" y="6096000"/>
            <a:ext cx="5257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10" descr="blu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52400"/>
            <a:ext cx="8382000" cy="914400"/>
          </a:xfrm>
          <a:prstGeom prst="rect">
            <a:avLst/>
          </a:prstGeom>
          <a:noFill/>
        </p:spPr>
      </p:pic>
      <p:pic>
        <p:nvPicPr>
          <p:cNvPr id="9" name="Picture 9" descr="DOH-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6096000"/>
            <a:ext cx="2262188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ath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4" y="1600200"/>
            <a:ext cx="9107586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Transgender Individuals </a:t>
            </a:r>
          </a:p>
          <a:p>
            <a:pPr marL="0" indent="0" algn="ctr">
              <a:buNone/>
            </a:pPr>
            <a:r>
              <a:rPr lang="en-US" sz="4000" dirty="0"/>
              <a:t>and HIV disease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Rachel L. Levine, MD</a:t>
            </a:r>
          </a:p>
          <a:p>
            <a:pPr marL="0" indent="0" algn="ctr">
              <a:buNone/>
            </a:pPr>
            <a:r>
              <a:rPr lang="en-US" dirty="0"/>
              <a:t>Physician General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@</a:t>
            </a:r>
            <a:r>
              <a:rPr lang="en-US" dirty="0" err="1"/>
              <a:t>PhysGenLevine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279400" y="1115425"/>
            <a:ext cx="8229600" cy="426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dirty="0"/>
              <a:t>Barriers to accessing health care 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dirty="0"/>
              <a:t>Stigma, including outright refusal of care or inadequate care.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dirty="0"/>
              <a:t>Provider knowledge and training.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-US" sz="2400" dirty="0"/>
              <a:t>Lack of health insurance, due to low employment rates and denial of marriage equality. </a:t>
            </a:r>
          </a:p>
          <a:p>
            <a:pPr marL="76200" lvl="0" indent="0">
              <a:spcBef>
                <a:spcPts val="0"/>
              </a:spcBef>
              <a:buSzPct val="100000"/>
              <a:buNone/>
            </a:pPr>
            <a:endParaRPr lang="en-US" sz="2400" dirty="0"/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-US" sz="2400" dirty="0"/>
              <a:t>Fear of talking with a doctor about sexuality or sexual health.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11138"/>
            <a:ext cx="7924800" cy="563562"/>
          </a:xfrm>
        </p:spPr>
        <p:txBody>
          <a:bodyPr/>
          <a:lstStyle/>
          <a:p>
            <a:r>
              <a:rPr lang="en-US" sz="3200" dirty="0"/>
              <a:t>Contributing causes of disparity</a:t>
            </a:r>
          </a:p>
        </p:txBody>
      </p:sp>
    </p:spTree>
    <p:extLst>
      <p:ext uri="{BB962C8B-B14F-4D97-AF65-F5344CB8AC3E}">
        <p14:creationId xmlns:p14="http://schemas.microsoft.com/office/powerpoint/2010/main" val="2075737906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HIV Disease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dirty="0"/>
              <a:t>Men who have sex with men represent 2/3 of new HIV infections.</a:t>
            </a:r>
          </a:p>
          <a:p>
            <a:endParaRPr lang="en-US" sz="1200" dirty="0"/>
          </a:p>
          <a:p>
            <a:r>
              <a:rPr lang="en-US" sz="2000" dirty="0"/>
              <a:t>Young people, ages 13-24, are 16% of US population but account for 26% of all new HIV infections.</a:t>
            </a:r>
          </a:p>
          <a:p>
            <a:endParaRPr lang="en-US" sz="1200" dirty="0"/>
          </a:p>
          <a:p>
            <a:r>
              <a:rPr lang="en-US" sz="2000" dirty="0"/>
              <a:t>In 2009 newly identified HIV infection was 2.6% among transgender persons compared with 0.9% for cisgender males and 0.3% for cisgender women.</a:t>
            </a:r>
          </a:p>
          <a:p>
            <a:endParaRPr lang="en-US" sz="1200" dirty="0"/>
          </a:p>
          <a:p>
            <a:r>
              <a:rPr lang="en-US" sz="2000" dirty="0"/>
              <a:t>It is estimated that 28% of transgender women test positive for HIV infection. </a:t>
            </a:r>
            <a:endParaRPr lang="en-US" sz="1200" dirty="0"/>
          </a:p>
          <a:p>
            <a:endParaRPr lang="en-US" sz="1200" dirty="0"/>
          </a:p>
          <a:p>
            <a:r>
              <a:rPr lang="en-US" sz="2000" dirty="0"/>
              <a:t>One study found that 73% of transgender women who tested positive were unaware for their status.  </a:t>
            </a:r>
          </a:p>
          <a:p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756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143000"/>
            <a:ext cx="82296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Transgender people and HIV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dirty="0"/>
              <a:t>Increased risk factors </a:t>
            </a:r>
          </a:p>
          <a:p>
            <a:pPr lvl="1"/>
            <a:r>
              <a:rPr lang="en-US" sz="1600" dirty="0"/>
              <a:t>High-risk sex including sex work 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Injecting hormones without safe injecting practices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Stress of social isolation can lead to increase substance use disorder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Increased risk of violence, including intimate partner violence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38328" y="4419600"/>
            <a:ext cx="8305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Barriers to treatment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One study of people living with HIV in the USA found that only 59% of transgender patients, compared to 82% of those with a birth-assigned gender, were accessing ART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Up to 73% of transgender women are unaware of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5325"/>
            <a:ext cx="6792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Transgender people and HIV</a:t>
            </a:r>
          </a:p>
        </p:txBody>
      </p:sp>
    </p:spTree>
    <p:extLst>
      <p:ext uri="{BB962C8B-B14F-4D97-AF65-F5344CB8AC3E}">
        <p14:creationId xmlns:p14="http://schemas.microsoft.com/office/powerpoint/2010/main" val="423500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and opioid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43000"/>
            <a:ext cx="8229600" cy="4267200"/>
          </a:xfrm>
        </p:spPr>
        <p:txBody>
          <a:bodyPr/>
          <a:lstStyle/>
          <a:p>
            <a:r>
              <a:rPr lang="en-US" dirty="0"/>
              <a:t>Current opioid crisis puts PA at risk for increase HIV and HCV</a:t>
            </a:r>
          </a:p>
          <a:p>
            <a:endParaRPr lang="en-US" dirty="0"/>
          </a:p>
          <a:p>
            <a:r>
              <a:rPr lang="en-US" dirty="0"/>
              <a:t>HIV outbreak in Indiana was linked to injection drug users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2015, 3,505 drug-related overdose deaths were reported in PA, an increase of 30% from 2014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50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533400" y="304800"/>
            <a:ext cx="8001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Heroin and Prescription Opioid Overdose Crisis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71" y="1114696"/>
            <a:ext cx="6819416" cy="4615809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7158446" y="4728754"/>
            <a:ext cx="1105988" cy="313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46126" y="3045959"/>
            <a:ext cx="1497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Rate in urban county of Philadelphia is 45.93 per 100,000</a:t>
            </a:r>
          </a:p>
        </p:txBody>
      </p:sp>
      <p:sp>
        <p:nvSpPr>
          <p:cNvPr id="6" name="Up Arrow 5"/>
          <p:cNvSpPr/>
          <p:nvPr/>
        </p:nvSpPr>
        <p:spPr>
          <a:xfrm>
            <a:off x="2934789" y="4441372"/>
            <a:ext cx="452846" cy="14282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43849" y="5570936"/>
            <a:ext cx="2004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Rate in rural Cambria county is 42.52 per 100,000</a:t>
            </a:r>
          </a:p>
        </p:txBody>
      </p:sp>
    </p:spTree>
    <p:extLst>
      <p:ext uri="{BB962C8B-B14F-4D97-AF65-F5344CB8AC3E}">
        <p14:creationId xmlns:p14="http://schemas.microsoft.com/office/powerpoint/2010/main" val="2275101958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State’s response is all-hands-on-desk</a:t>
            </a:r>
          </a:p>
          <a:p>
            <a:endParaRPr lang="en-US" dirty="0"/>
          </a:p>
          <a:p>
            <a:r>
              <a:rPr lang="en-US" dirty="0"/>
              <a:t>Focus on prevention - Opioid stewardship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on Treatment – including MAT at Centers of Excellence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hape 62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9248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Heroin and Prescription Opioid Overdose Crisis</a:t>
            </a:r>
          </a:p>
        </p:txBody>
      </p:sp>
    </p:spTree>
    <p:extLst>
      <p:ext uri="{BB962C8B-B14F-4D97-AF65-F5344CB8AC3E}">
        <p14:creationId xmlns:p14="http://schemas.microsoft.com/office/powerpoint/2010/main" val="306104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09600"/>
          </a:xfrm>
        </p:spPr>
        <p:txBody>
          <a:bodyPr/>
          <a:lstStyle/>
          <a:p>
            <a:r>
              <a:rPr lang="en-US" dirty="0" err="1"/>
              <a:t>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267200"/>
          </a:xfrm>
        </p:spPr>
        <p:txBody>
          <a:bodyPr/>
          <a:lstStyle/>
          <a:p>
            <a:r>
              <a:rPr lang="en-US" dirty="0"/>
              <a:t>Pre-Exposure Prophylaxis (</a:t>
            </a:r>
            <a:r>
              <a:rPr lang="en-US" dirty="0" err="1"/>
              <a:t>PrEP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 daily pill to reduce risk of HIV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Recommended for those HIV-negative and at very high risk of HIV infection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In May 2014 US Public Health Service and CDE issued clinical practice guidelines </a:t>
            </a:r>
          </a:p>
        </p:txBody>
      </p:sp>
    </p:spTree>
    <p:extLst>
      <p:ext uri="{BB962C8B-B14F-4D97-AF65-F5344CB8AC3E}">
        <p14:creationId xmlns:p14="http://schemas.microsoft.com/office/powerpoint/2010/main" val="3505353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14" y="1066800"/>
            <a:ext cx="8229600" cy="4267200"/>
          </a:xfrm>
        </p:spPr>
        <p:txBody>
          <a:bodyPr/>
          <a:lstStyle/>
          <a:p>
            <a:r>
              <a:rPr lang="en-US" dirty="0"/>
              <a:t>Post-Exposure Prophylaxis (PEP)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PEP involves taking anti-HIV medication as soon as possible after potential exposure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Must be taken within 72 hours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PEP is taken once or twice daily for 28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6700" y="1185231"/>
            <a:ext cx="85598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Transgender Medicine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Diagnostic and Statistical Manual of Mental Disorders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(DSM-5), people whose gender at birth is contrary to the one they identify with will be diagnosed with Gender dysphoria. </a:t>
            </a:r>
          </a:p>
          <a:p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diagnosis is a revision of DSM-IV’s criteria for Gender identity disorder.</a:t>
            </a:r>
          </a:p>
          <a:p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Marked difference between the individual’s expressed/experienced gender and the gender others would assign him or her, and it must continue for at least six months. </a:t>
            </a:r>
          </a:p>
          <a:p>
            <a:endParaRPr lang="en-US" alt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4200" y="177800"/>
            <a:ext cx="79248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4217870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/>
              <a:t>Transgender Medicine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79400" y="914400"/>
            <a:ext cx="8229600" cy="4267200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203200" indent="0">
              <a:buNone/>
            </a:pPr>
            <a:endParaRPr lang="en-US" altLang="en-US" sz="1000" dirty="0"/>
          </a:p>
          <a:p>
            <a:r>
              <a:rPr lang="en-US" altLang="en-US" sz="2400" dirty="0"/>
              <a:t>In children, the desire to be of the other gender must be present and verbalized. </a:t>
            </a:r>
          </a:p>
          <a:p>
            <a:pPr marL="0" indent="0">
              <a:buNone/>
            </a:pPr>
            <a:endParaRPr lang="en-US" altLang="en-US" sz="1000" dirty="0"/>
          </a:p>
          <a:p>
            <a:r>
              <a:rPr lang="en-US" altLang="en-US" sz="2400" dirty="0"/>
              <a:t>This condition causes clinically significant distress or impairment in social, occupational, or other important areas of functioning. </a:t>
            </a:r>
          </a:p>
          <a:p>
            <a:endParaRPr lang="en-US" altLang="en-US" sz="1000" dirty="0"/>
          </a:p>
          <a:p>
            <a:r>
              <a:rPr lang="en-US" altLang="en-US" sz="2400" dirty="0"/>
              <a:t>The DSM-5 diagnosis adds a post-transition specifier for people who are living full-time as the desired gender (with or without legal sanction of the gender change). 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98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219200"/>
            <a:ext cx="8229600" cy="4800599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LGBTQQIAA+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Gender Roles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Gender Identity and expression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2229920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Transgender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Standard of Care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World Professional Association for Transgender Health, INC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www.wpath.org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revision pending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Evaluation and treatment of transsexual patients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Psychological evaluation – treatment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Medical evaluation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Hormonal therapy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Surgical therapy</a:t>
            </a:r>
          </a:p>
        </p:txBody>
      </p:sp>
    </p:spTree>
    <p:extLst>
      <p:ext uri="{BB962C8B-B14F-4D97-AF65-F5344CB8AC3E}">
        <p14:creationId xmlns:p14="http://schemas.microsoft.com/office/powerpoint/2010/main" val="102379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Transgender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WPATH Standards of Care</a:t>
            </a:r>
          </a:p>
          <a:p>
            <a:pPr marL="0" indent="0">
              <a:buNone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Eligibility criteria for hormonal gender reassignment.</a:t>
            </a:r>
          </a:p>
          <a:p>
            <a:pPr lvl="1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Demonstrate knowledge of what hormones can and cannot do and their social benefits and risks.</a:t>
            </a:r>
          </a:p>
          <a:p>
            <a:pPr lvl="1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mental health evaluation is still a requirement for referral for hormone therapy.</a:t>
            </a:r>
          </a:p>
          <a:p>
            <a:pPr lvl="1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period of psychotherapy is now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not required. </a:t>
            </a:r>
          </a:p>
          <a:p>
            <a:pPr lvl="1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Recommended that patients live as the other gender for 12 months before genital surgery.</a:t>
            </a:r>
          </a:p>
          <a:p>
            <a:pPr lvl="1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Age considerations. </a:t>
            </a:r>
          </a:p>
        </p:txBody>
      </p:sp>
    </p:spTree>
    <p:extLst>
      <p:ext uri="{BB962C8B-B14F-4D97-AF65-F5344CB8AC3E}">
        <p14:creationId xmlns:p14="http://schemas.microsoft.com/office/powerpoint/2010/main" val="2330314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Transgender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Treatment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400" dirty="0"/>
              <a:t>Reasons for hormone therapy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Cross-sex hormonal treatments play an important role in the anatomical and psychological gender transition process.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Hormones are often medically necessary for successful living in the new gender.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They improve the quality of life and limit psychiatric co-morbidity, which often accompanies lack of treatment. </a:t>
            </a:r>
          </a:p>
        </p:txBody>
      </p:sp>
    </p:spTree>
    <p:extLst>
      <p:ext uri="{BB962C8B-B14F-4D97-AF65-F5344CB8AC3E}">
        <p14:creationId xmlns:p14="http://schemas.microsoft.com/office/powerpoint/2010/main" val="611523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239000" cy="1920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Transgender Medicine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Hormone replacement therapy- HRT</a:t>
            </a:r>
          </a:p>
          <a:p>
            <a:pPr marL="0" indent="0" eaLnBrk="1" hangingPunct="1">
              <a:buNone/>
            </a:pP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Male-to-Female (MTF)</a:t>
            </a:r>
          </a:p>
          <a:p>
            <a:pPr lvl="2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Anti-androgens</a:t>
            </a:r>
          </a:p>
          <a:p>
            <a:pPr lvl="2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Estrogens</a:t>
            </a:r>
          </a:p>
          <a:p>
            <a:pPr marL="914400" lvl="2" indent="0" eaLnBrk="1" hangingPunct="1"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Female-to-Male (FTM)</a:t>
            </a:r>
          </a:p>
          <a:p>
            <a:pPr lvl="2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Androgens</a:t>
            </a:r>
          </a:p>
          <a:p>
            <a:pPr marL="914400" lvl="2" indent="0" eaLnBrk="1" hangingPunct="1"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Benefits and side effects</a:t>
            </a:r>
          </a:p>
          <a:p>
            <a:pPr lvl="1" eaLnBrk="1" hangingPunct="1"/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1676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95400"/>
            <a:ext cx="8407400" cy="4267200"/>
          </a:xfrm>
        </p:spPr>
        <p:txBody>
          <a:bodyPr/>
          <a:lstStyle/>
          <a:p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Endocrine Treatment of Transsexual Persons: An Endocrine Society Clinical Practice Guideline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Hembree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et al,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J.Clinical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Endocrinology and Metabolism, 9/2009, 94(9): 3132-3154</a:t>
            </a:r>
          </a:p>
          <a:p>
            <a:pPr marL="0" indent="0">
              <a:buNone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Establishes clinical guidelines for medical evaluation, hormonal treatment and follow-up of transsexual adolescents and adults.</a:t>
            </a:r>
          </a:p>
          <a:p>
            <a:pPr marL="0" indent="0">
              <a:buNone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Accepted by the Endocrine Society, European Society of Endocrinology,  WPATH and others.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4210979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990" y="1143000"/>
            <a:ext cx="8555210" cy="5715000"/>
          </a:xfrm>
        </p:spPr>
        <p:txBody>
          <a:bodyPr/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Anti-Androgens: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Block the production and effects of testosterone.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Testosterone must be blocked for estrogen to work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allows a lower dose of estrogen to be used to produce the same feminization but reduce the risks of estrogen.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Many different kinds but many are expensive.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Spironolactone- 100-300 mg.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1860221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8018749" cy="4267200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Estrogens for MTF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Estradiol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Estrace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0.5 to 6.0mg.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 Estradiol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Estradiol Transdermal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Fempatch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Climara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Estraderm,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Vivelle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Microdot) 0.1 to 0.2.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Estrogel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Topical compounded estradiol cream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1167010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08" y="1143000"/>
            <a:ext cx="8554292" cy="5257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Estrogen - Effects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Skin Changes—finer skin, thin nails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Female fat distribution: Abdomen to breasts and hips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Muscle changes-loss of 30% muscle mass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Breast development max in two years (2/3 mothers size at age 21, older less development)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Decrease hair loss, sometimes regrowth scalp hair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Decreased body hair in two years (between breasts)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Improvement in mood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Heightened sensitivity to smell and color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1576578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19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Side Effects of Estrogen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altLang="en-US" sz="2800" dirty="0"/>
              <a:t>Excessive breast tenderness or discharge</a:t>
            </a:r>
          </a:p>
          <a:p>
            <a:r>
              <a:rPr lang="en-US" altLang="en-US" sz="2800" dirty="0"/>
              <a:t>Pituitary tumors and Hyperprolactinemia</a:t>
            </a:r>
          </a:p>
          <a:p>
            <a:r>
              <a:rPr lang="en-US" altLang="en-US" sz="2800" dirty="0"/>
              <a:t>Risk of thromboembolic events (particularly first year of HRT)</a:t>
            </a:r>
          </a:p>
          <a:p>
            <a:r>
              <a:rPr lang="en-US" altLang="en-US" sz="2800" dirty="0"/>
              <a:t>High blood pressure secondary to fluid and salt retention</a:t>
            </a:r>
          </a:p>
          <a:p>
            <a:r>
              <a:rPr lang="en-US" altLang="en-US" sz="2800" dirty="0"/>
              <a:t>Breast cancer</a:t>
            </a:r>
          </a:p>
          <a:p>
            <a:r>
              <a:rPr lang="en-US" altLang="en-US" sz="2800" dirty="0"/>
              <a:t>Decreased libido, loss of erections, infertility (IMPOTENCE)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320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814712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Transgender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066800"/>
            <a:ext cx="8407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Testosterone for FTM</a:t>
            </a:r>
          </a:p>
          <a:p>
            <a:pPr marL="0" indent="0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Oral testosterone is metabolized in the gut and quickly inactivated in the liver.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Usually given as an intramuscular injection.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Testosterone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cypionate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100-200 mg. IM q 2 weeks.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 shots interval may cause some mood fluctuations and a change in the interval of dosing can help this.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Topical-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Androgel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Testosterone Creams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7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Difference between sexual orientation and gender identity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000" dirty="0"/>
              <a:t>Sexual orientation and gender identity are separate concepts, and it is important to understand both.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A transgender person might consider themselves straight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847344" y="3994666"/>
            <a:ext cx="3276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28032" y="4016002"/>
            <a:ext cx="3276600" cy="2040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64920" y="49149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Sexual Orientation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7632" y="49149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Gender Identity</a:t>
            </a:r>
          </a:p>
        </p:txBody>
      </p:sp>
    </p:spTree>
    <p:extLst>
      <p:ext uri="{BB962C8B-B14F-4D97-AF65-F5344CB8AC3E}">
        <p14:creationId xmlns:p14="http://schemas.microsoft.com/office/powerpoint/2010/main" val="918793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26" y="1219200"/>
            <a:ext cx="8477173" cy="5334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Changes on testosterone in FTM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changes are deepening of the voice in about 1-3 months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Periods cease within 1-2 months (titration) with IM shots- Cream takes 6-8 months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Muscle mass increases about 30%, reduces fat and redistributes fat to male pattern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Facial hair develops in 6-24 months and may take five years to maximize.  Highly individual results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Male pattern balding can develop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Acne can develops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Clitoral enlargement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Fertility Issues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3768271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951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Transgender Medicine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10048"/>
            <a:ext cx="8534400" cy="5062151"/>
          </a:xfrm>
        </p:spPr>
        <p:txBody>
          <a:bodyPr/>
          <a:lstStyle/>
          <a:p>
            <a:pPr marL="203200" indent="0" eaLnBrk="1" hangingPunct="1">
              <a:lnSpc>
                <a:spcPct val="90000"/>
              </a:lnSpc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Trans – Teens </a:t>
            </a:r>
          </a:p>
          <a:p>
            <a:pPr marL="203200" indent="0" eaLnBrk="1" hangingPunct="1">
              <a:lnSpc>
                <a:spcPct val="90000"/>
              </a:lnSpc>
              <a:buNone/>
            </a:pP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the issues of puberty which can be devastating to a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MTF trans-teen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changes of facial hair, changes in stature and bone structure, as well as deepening of the voice.  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young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FTM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onset of menses and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breast development can also be terrifying and depressing. 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incidence of suicidal thought and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depression is very high particularly if there is not good family support.</a:t>
            </a:r>
            <a:r>
              <a:rPr lang="en-US" altLang="en-US" sz="24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699447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9" y="1143000"/>
            <a:ext cx="8578161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Standards of care (age less than 18)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Recommends no medical treatment for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prepubertal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children with Gender Dysphoria.</a:t>
            </a:r>
          </a:p>
          <a:p>
            <a:pPr marL="0" indent="0">
              <a:buNone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Adolescents are  eligible for medical treatment if they meet the following criteria: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Fulfill DSM criteria for Gender Dysphoria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least Tanner Stage 2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serious psychiatric co-morbidity that interferes with treatment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adequate support during treatment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Demonstrate understanding of the treatment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951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1236365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0670"/>
            <a:ext cx="8458200" cy="539632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Standards of care (age less than 18)</a:t>
            </a:r>
          </a:p>
          <a:p>
            <a:pPr marL="0" indent="0">
              <a:lnSpc>
                <a:spcPct val="60000"/>
              </a:lnSpc>
              <a:buClr>
                <a:srgbClr val="B32C16"/>
              </a:buClr>
              <a:buNone/>
            </a:pPr>
            <a:endParaRPr lang="en-US" alt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09613" lvl="1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Protocol developed in the Netherlands</a:t>
            </a:r>
          </a:p>
          <a:p>
            <a:pPr marL="366713" lvl="1" indent="0">
              <a:lnSpc>
                <a:spcPct val="60000"/>
              </a:lnSpc>
              <a:buNone/>
            </a:pPr>
            <a:endParaRPr lang="en-US" alt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09613" lvl="1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Hormonal treatment should be conducted in two phases:</a:t>
            </a:r>
          </a:p>
          <a:p>
            <a:pPr marL="709613" lvl="1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09613" lvl="1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Initial Phase</a:t>
            </a:r>
          </a:p>
          <a:p>
            <a:pPr marL="1109663" lvl="2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MTF – Pubertal Blocker</a:t>
            </a:r>
          </a:p>
          <a:p>
            <a:pPr marL="1109663" lvl="2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FTM – Pubertal Blocker</a:t>
            </a:r>
          </a:p>
          <a:p>
            <a:pPr marL="1109663" lvl="2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endParaRPr lang="en-US" alt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09613" lvl="1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Second Phase</a:t>
            </a:r>
          </a:p>
          <a:p>
            <a:pPr marL="1109663" lvl="2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MTF may be given estrogenic agents</a:t>
            </a:r>
          </a:p>
          <a:p>
            <a:pPr marL="1109663" lvl="2" indent="-34290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FTM may be given masculinizing doses of androgens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951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1785982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714"/>
            <a:ext cx="80772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Transgender Medicine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26308" y="1295400"/>
            <a:ext cx="822960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Trans-Teens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Follow-up Protocols established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Usually no surgery before age 18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 are exceptions based on individual cases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75296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83291" y="1371600"/>
            <a:ext cx="8534400" cy="4267200"/>
          </a:xfrm>
        </p:spPr>
        <p:txBody>
          <a:bodyPr/>
          <a:lstStyle/>
          <a:p>
            <a:pPr marL="498475" eaLnBrk="1" hangingPunct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Gender Confirmation Surgery</a:t>
            </a:r>
          </a:p>
          <a:p>
            <a:pPr marL="155575" indent="0" eaLnBrk="1" hangingPunct="1">
              <a:lnSpc>
                <a:spcPct val="60000"/>
              </a:lnSpc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Previously called Sexual reassignment surgery </a:t>
            </a:r>
          </a:p>
          <a:p>
            <a:pPr marL="612775" lvl="1" indent="0">
              <a:lnSpc>
                <a:spcPct val="60000"/>
              </a:lnSpc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MTF</a:t>
            </a:r>
          </a:p>
          <a:p>
            <a:pPr marL="612775" lvl="1" indent="0">
              <a:lnSpc>
                <a:spcPct val="60000"/>
              </a:lnSpc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FTM</a:t>
            </a:r>
          </a:p>
          <a:p>
            <a:pPr marL="612775" lvl="1" indent="0">
              <a:lnSpc>
                <a:spcPct val="60000"/>
              </a:lnSpc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FFS- Facial Feminization surgery</a:t>
            </a:r>
          </a:p>
          <a:p>
            <a:pPr marL="612775" lvl="1" indent="0">
              <a:lnSpc>
                <a:spcPct val="60000"/>
              </a:lnSpc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Changes in dose of hormones</a:t>
            </a:r>
          </a:p>
          <a:p>
            <a:pPr marL="411163" indent="-255588" eaLnBrk="1" hangingPunct="1">
              <a:lnSpc>
                <a:spcPct val="60000"/>
              </a:lnSpc>
              <a:buClr>
                <a:srgbClr val="B32C16"/>
              </a:buClr>
              <a:buFont typeface="Georgia" panose="02040502050405020303" pitchFamily="18" charset="0"/>
              <a:buNone/>
            </a:pPr>
            <a:endParaRPr lang="en-US" altLang="en-US" sz="2800" i="1" dirty="0">
              <a:solidFill>
                <a:srgbClr val="E75C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163" indent="-255588" eaLnBrk="1" hangingPunct="1">
              <a:lnSpc>
                <a:spcPct val="60000"/>
              </a:lnSpc>
              <a:buClr>
                <a:srgbClr val="B32C16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Don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t Assume all patients want surgery!</a:t>
            </a:r>
          </a:p>
          <a:p>
            <a:pPr marL="411163" indent="-255588" eaLnBrk="1" hangingPunct="1">
              <a:lnSpc>
                <a:spcPct val="60000"/>
              </a:lnSpc>
              <a:buClr>
                <a:srgbClr val="B32C16"/>
              </a:buClr>
              <a:buFont typeface="Wingdings" panose="05000000000000000000" pitchFamily="2" charset="2"/>
              <a:buChar char=""/>
            </a:pPr>
            <a:endParaRPr lang="en-US" altLang="en-US" sz="2400" dirty="0">
              <a:solidFill>
                <a:srgbClr val="E4E5E6"/>
              </a:solidFill>
            </a:endParaRPr>
          </a:p>
          <a:p>
            <a:pPr marL="411163" indent="-255588" eaLnBrk="1" hangingPunct="1">
              <a:lnSpc>
                <a:spcPct val="60000"/>
              </a:lnSpc>
              <a:buClr>
                <a:srgbClr val="B32C16"/>
              </a:buClr>
              <a:buFont typeface="Wingdings" panose="05000000000000000000" pitchFamily="2" charset="2"/>
              <a:buChar char=""/>
            </a:pPr>
            <a:endParaRPr lang="en-US" altLang="en-US" sz="2400" dirty="0"/>
          </a:p>
          <a:p>
            <a:pPr marL="739775" lvl="1" indent="-246063" eaLnBrk="1" hangingPunct="1">
              <a:lnSpc>
                <a:spcPct val="60000"/>
              </a:lnSpc>
              <a:buFontTx/>
              <a:buNone/>
            </a:pPr>
            <a:endParaRPr lang="en-US" altLang="en-US" sz="2100" dirty="0"/>
          </a:p>
          <a:p>
            <a:pPr marL="739775" lvl="1" indent="-246063" eaLnBrk="1" hangingPunct="1">
              <a:lnSpc>
                <a:spcPct val="60000"/>
              </a:lnSpc>
              <a:buFont typeface="Wingdings" panose="05000000000000000000" pitchFamily="2" charset="2"/>
              <a:buChar char=""/>
            </a:pPr>
            <a:endParaRPr lang="en-US" altLang="en-US" sz="2100" dirty="0"/>
          </a:p>
          <a:p>
            <a:pPr marL="739775" lvl="1" indent="-246063" eaLnBrk="1" hangingPunct="1">
              <a:lnSpc>
                <a:spcPct val="60000"/>
              </a:lnSpc>
              <a:buFontTx/>
              <a:buNone/>
            </a:pPr>
            <a:endParaRPr lang="en-US" altLang="en-US" sz="2100" dirty="0"/>
          </a:p>
          <a:p>
            <a:pPr marL="411163" indent="-255588" eaLnBrk="1" hangingPunct="1">
              <a:lnSpc>
                <a:spcPct val="60000"/>
              </a:lnSpc>
              <a:buClr>
                <a:srgbClr val="B32C16"/>
              </a:buClr>
              <a:buFont typeface="Wingdings" panose="05000000000000000000" pitchFamily="2" charset="2"/>
              <a:buChar char=""/>
            </a:pPr>
            <a:endParaRPr lang="en-US" alt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84200" y="1778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3200" kern="0" dirty="0"/>
              <a:t>Transgender Medicine</a:t>
            </a:r>
          </a:p>
        </p:txBody>
      </p:sp>
    </p:spTree>
    <p:extLst>
      <p:ext uri="{BB962C8B-B14F-4D97-AF65-F5344CB8AC3E}">
        <p14:creationId xmlns:p14="http://schemas.microsoft.com/office/powerpoint/2010/main" val="862797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Avoid Assumptions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400" dirty="0"/>
              <a:t>Don’t Assume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000" dirty="0"/>
              <a:t>All patients are heterosexual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2000" dirty="0"/>
              <a:t>All patients use traditional labels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2000" dirty="0"/>
              <a:t>Sexual orientation or gender identity based on appearance</a:t>
            </a:r>
          </a:p>
          <a:p>
            <a:pPr lvl="1"/>
            <a:endParaRPr lang="en-US" sz="1200" dirty="0"/>
          </a:p>
          <a:p>
            <a:pPr lvl="1"/>
            <a:r>
              <a:rPr lang="en-US" sz="2000" dirty="0"/>
              <a:t>That a patients sexual orientation or gender identity is only a phase</a:t>
            </a:r>
          </a:p>
          <a:p>
            <a:pPr lvl="1"/>
            <a:endParaRPr lang="en-US" sz="1200" dirty="0"/>
          </a:p>
          <a:p>
            <a:pPr lvl="1"/>
            <a:r>
              <a:rPr lang="en-US" sz="2000" dirty="0"/>
              <a:t>Sexual behavior or gender identity hasn’t changed since last visit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56" y="6452985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Fenway Institute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2400" dirty="0"/>
              <a:t>Creating welcoming practice for LGBTQ patients</a:t>
            </a:r>
          </a:p>
        </p:txBody>
      </p:sp>
    </p:spTree>
    <p:extLst>
      <p:ext uri="{BB962C8B-B14F-4D97-AF65-F5344CB8AC3E}">
        <p14:creationId xmlns:p14="http://schemas.microsoft.com/office/powerpoint/2010/main" val="1409399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Taking a history of sexual health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000" dirty="0"/>
              <a:t>“Ironically, it may require greater intimacy to discuss sex than to engage in it.” </a:t>
            </a:r>
          </a:p>
          <a:p>
            <a:pPr lvl="1"/>
            <a:r>
              <a:rPr lang="en-US" sz="1600" i="1" dirty="0"/>
              <a:t>The Hidden Epidemic </a:t>
            </a:r>
            <a:r>
              <a:rPr lang="en-US" sz="1600" dirty="0"/>
              <a:t>Institute of Medicine, 1997 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dirty="0"/>
              <a:t>Use inclusive and neutral language</a:t>
            </a:r>
          </a:p>
          <a:p>
            <a:pPr lvl="1"/>
            <a:r>
              <a:rPr lang="en-US" sz="2000" dirty="0"/>
              <a:t>Who are you attracted to? </a:t>
            </a:r>
          </a:p>
          <a:p>
            <a:pPr lvl="1"/>
            <a:r>
              <a:rPr lang="en-US" sz="2000" dirty="0"/>
              <a:t>Are you in a relationship?</a:t>
            </a:r>
          </a:p>
          <a:p>
            <a:pPr lvl="1"/>
            <a:endParaRPr lang="en-US" sz="2000" dirty="0"/>
          </a:p>
          <a:p>
            <a:r>
              <a:rPr lang="en-US" sz="2000" dirty="0"/>
              <a:t>Don’t make assumptions about sexual activities</a:t>
            </a:r>
          </a:p>
          <a:p>
            <a:endParaRPr lang="en-US" sz="2000" dirty="0"/>
          </a:p>
          <a:p>
            <a:r>
              <a:rPr lang="en-US" sz="2000" dirty="0"/>
              <a:t>Don’t make assumptions about reproductive goals</a:t>
            </a:r>
          </a:p>
          <a:p>
            <a:endParaRPr lang="en-US" sz="2000" dirty="0"/>
          </a:p>
          <a:p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2400" dirty="0"/>
              <a:t>Creating welcoming practice for LGBTQ patients</a:t>
            </a:r>
          </a:p>
        </p:txBody>
      </p:sp>
    </p:spTree>
    <p:extLst>
      <p:ext uri="{BB962C8B-B14F-4D97-AF65-F5344CB8AC3E}">
        <p14:creationId xmlns:p14="http://schemas.microsoft.com/office/powerpoint/2010/main" val="3568466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0668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The Clinician’s Role</a:t>
            </a:r>
          </a:p>
          <a:p>
            <a:pPr marL="0" indent="0">
              <a:buNone/>
            </a:pPr>
            <a:endParaRPr lang="en-US" sz="800" b="1" dirty="0"/>
          </a:p>
          <a:p>
            <a:pPr lvl="1"/>
            <a:r>
              <a:rPr lang="en-US" dirty="0"/>
              <a:t>Assist patients in healthy discovery, autonomy, and self-acceptance.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Make the clinical environment safe, accessible, and welcoming to LGBT patients.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dirty="0"/>
              <a:t>Importance of education about LGBT issues for nurses and </a:t>
            </a:r>
            <a:r>
              <a:rPr lang="en-US" u="sng" dirty="0"/>
              <a:t>ALL</a:t>
            </a:r>
            <a:r>
              <a:rPr lang="en-US" dirty="0"/>
              <a:t> staff</a:t>
            </a:r>
          </a:p>
          <a:p>
            <a:pPr lvl="1"/>
            <a:endParaRPr lang="en-US" sz="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2400" dirty="0"/>
              <a:t>Creating welcoming practice for LGBTQ patients</a:t>
            </a:r>
          </a:p>
        </p:txBody>
      </p:sp>
    </p:spTree>
    <p:extLst>
      <p:ext uri="{BB962C8B-B14F-4D97-AF65-F5344CB8AC3E}">
        <p14:creationId xmlns:p14="http://schemas.microsoft.com/office/powerpoint/2010/main" val="1092375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559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The Clinician’s Role</a:t>
            </a:r>
          </a:p>
          <a:p>
            <a:pPr marL="0" indent="0">
              <a:buNone/>
            </a:pPr>
            <a:endParaRPr lang="en-US" sz="800" b="1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Create an open and honest dialogue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Ask non-judgmental questions about sexuality, sexual identity, and gender identity of all patients.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Respect confidentiality while working with patients to find sources of support at home or in their community.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Be prepared with referrals and resources.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z="2400" dirty="0"/>
              <a:t>Creating welcoming practice for LGBTQ patients</a:t>
            </a:r>
          </a:p>
        </p:txBody>
      </p:sp>
    </p:spTree>
    <p:extLst>
      <p:ext uri="{BB962C8B-B14F-4D97-AF65-F5344CB8AC3E}">
        <p14:creationId xmlns:p14="http://schemas.microsoft.com/office/powerpoint/2010/main" val="232969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8153400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Sex and Gender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the physical expression of genes.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the concept of self perception and how one relates to another in society (masculine vs. feminine).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organic basis of gender identity may be a reflection of neurodevelopment of the brain.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74360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SzPct val="25000"/>
              <a:buNone/>
            </a:pPr>
            <a:endParaRPr lang="en-US" dirty="0"/>
          </a:p>
          <a:p>
            <a:pPr marL="0" lvl="0" indent="0" algn="ctr">
              <a:buSzPct val="25000"/>
              <a:buNone/>
            </a:pPr>
            <a:r>
              <a:rPr lang="en-US" dirty="0"/>
              <a:t>QUESTIONS? </a:t>
            </a:r>
          </a:p>
          <a:p>
            <a:pPr marL="0" lvl="0" indent="0" algn="ctr">
              <a:buNone/>
            </a:pPr>
            <a:endParaRPr lang="en-US" sz="1800" dirty="0"/>
          </a:p>
          <a:p>
            <a:pPr marL="0" lvl="0" indent="0" algn="ctr">
              <a:buNone/>
            </a:pPr>
            <a:endParaRPr lang="en-US" sz="1800" dirty="0"/>
          </a:p>
          <a:p>
            <a:pPr marL="0" lvl="0" indent="0" algn="ctr">
              <a:buSzPct val="25000"/>
              <a:buNone/>
            </a:pPr>
            <a:r>
              <a:rPr lang="en-US" dirty="0"/>
              <a:t>@</a:t>
            </a:r>
            <a:r>
              <a:rPr lang="en-US" dirty="0" err="1"/>
              <a:t>PhysGenLevine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6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2672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sz="2400" b="1" dirty="0"/>
              <a:t>Transgender</a:t>
            </a:r>
          </a:p>
          <a:p>
            <a:pPr lvl="1"/>
            <a:r>
              <a:rPr lang="en-US" sz="2400" dirty="0"/>
              <a:t>Describes people whose gender identity differs from their sex assigned at birth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Cisgender</a:t>
            </a:r>
          </a:p>
          <a:p>
            <a:pPr lvl="1"/>
            <a:r>
              <a:rPr lang="en-US" sz="2400" dirty="0"/>
              <a:t>A person who is not transgender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8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" y="1143000"/>
            <a:ext cx="9067800" cy="5715000"/>
          </a:xfrm>
        </p:spPr>
        <p:txBody>
          <a:bodyPr/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400" dirty="0"/>
              <a:t>Transgender spectrum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Male-to-Female –MTF - Transgender Women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endParaRPr lang="en-US" sz="800" dirty="0"/>
          </a:p>
          <a:p>
            <a:pPr lvl="1"/>
            <a:r>
              <a:rPr lang="en-US" sz="2400" dirty="0"/>
              <a:t>Female-to-Male – FTM – Transgender Man</a:t>
            </a:r>
          </a:p>
          <a:p>
            <a:pPr lvl="2"/>
            <a:r>
              <a:rPr lang="en-US" dirty="0"/>
              <a:t>Crossdresser</a:t>
            </a:r>
          </a:p>
          <a:p>
            <a:pPr lvl="2"/>
            <a:r>
              <a:rPr lang="en-US" dirty="0"/>
              <a:t>Transgender</a:t>
            </a:r>
          </a:p>
          <a:p>
            <a:pPr lvl="2"/>
            <a:r>
              <a:rPr lang="en-US" dirty="0"/>
              <a:t>Transsexual</a:t>
            </a:r>
          </a:p>
          <a:p>
            <a:pPr marL="914400" lvl="2" indent="0">
              <a:buNone/>
            </a:pPr>
            <a:endParaRPr lang="en-US" sz="1200" dirty="0"/>
          </a:p>
          <a:p>
            <a:pPr marL="914400" lvl="2" indent="0">
              <a:buNone/>
            </a:pPr>
            <a:endParaRPr lang="en-US" sz="800" dirty="0"/>
          </a:p>
          <a:p>
            <a:pPr lvl="1"/>
            <a:r>
              <a:rPr lang="en-US" sz="2400" dirty="0"/>
              <a:t>Other terms – Genderqueer, Gender Fluid, etc. </a:t>
            </a:r>
          </a:p>
        </p:txBody>
      </p:sp>
    </p:spTree>
    <p:extLst>
      <p:ext uri="{BB962C8B-B14F-4D97-AF65-F5344CB8AC3E}">
        <p14:creationId xmlns:p14="http://schemas.microsoft.com/office/powerpoint/2010/main" val="341610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Stigma and Discrimination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2400" dirty="0"/>
              <a:t>Transgender people experience very high rates of stigma and discrimination</a:t>
            </a:r>
          </a:p>
          <a:p>
            <a:endParaRPr lang="en-US" sz="800" dirty="0"/>
          </a:p>
          <a:p>
            <a:r>
              <a:rPr lang="en-US" sz="2400" dirty="0"/>
              <a:t>The National Transgender Discrimination Survey, 2011 found</a:t>
            </a:r>
          </a:p>
          <a:p>
            <a:endParaRPr lang="en-US" sz="800" dirty="0"/>
          </a:p>
          <a:p>
            <a:pPr lvl="1"/>
            <a:r>
              <a:rPr lang="en-US" sz="2000" dirty="0"/>
              <a:t>55% had lost a job due to bias</a:t>
            </a:r>
          </a:p>
          <a:p>
            <a:pPr lvl="1"/>
            <a:endParaRPr lang="en-US" sz="800" dirty="0"/>
          </a:p>
          <a:p>
            <a:pPr lvl="1"/>
            <a:r>
              <a:rPr lang="en-US" sz="2000" dirty="0"/>
              <a:t>51% harassed/bullied in school</a:t>
            </a:r>
          </a:p>
          <a:p>
            <a:pPr lvl="1"/>
            <a:endParaRPr lang="en-US" sz="800" dirty="0"/>
          </a:p>
          <a:p>
            <a:pPr lvl="1"/>
            <a:r>
              <a:rPr lang="en-US" sz="2000" dirty="0"/>
              <a:t>61% victim of physical assault</a:t>
            </a:r>
          </a:p>
          <a:p>
            <a:pPr lvl="1"/>
            <a:endParaRPr lang="en-US" sz="800" dirty="0"/>
          </a:p>
          <a:p>
            <a:pPr lvl="1"/>
            <a:r>
              <a:rPr lang="en-US" sz="2000" dirty="0"/>
              <a:t>64% victim of sexual assault</a:t>
            </a:r>
          </a:p>
          <a:p>
            <a:pPr lvl="1"/>
            <a:endParaRPr lang="en-US" sz="800" dirty="0"/>
          </a:p>
          <a:p>
            <a:pPr lvl="1"/>
            <a:r>
              <a:rPr lang="en-US" sz="2000" dirty="0"/>
              <a:t>41% had suicide attempt (compared to 5.6 – 14.3% of US adults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84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Health Disparities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81534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Transgender individuals face particular disparities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HIV/STDs – up to 28% of transgender women test positive for HIV </a:t>
            </a:r>
          </a:p>
          <a:p>
            <a:pPr lvl="1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Victimization – at least 21 transgender people were murdered in 2015</a:t>
            </a:r>
          </a:p>
          <a:p>
            <a:pPr lvl="1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Suicide – 41% had suicide attempt (compared to 5.6 – 14% of US adults) </a:t>
            </a:r>
          </a:p>
          <a:p>
            <a:pPr lvl="1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Are less likely to have health insurance than heterosexual or LGB individuals.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59% of avoided bathrooms out of fear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53200"/>
            <a:ext cx="419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Healthy People 2020</a:t>
            </a:r>
          </a:p>
        </p:txBody>
      </p:sp>
    </p:spTree>
    <p:extLst>
      <p:ext uri="{BB962C8B-B14F-4D97-AF65-F5344CB8AC3E}">
        <p14:creationId xmlns:p14="http://schemas.microsoft.com/office/powerpoint/2010/main" val="269282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325000" cy="55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Contributing cause of disparity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According to Healthy People 2020 the social determinants affecting the health of LGBT individuals are largely related to oppression and discrimination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Verdana"/>
              <a:buNone/>
            </a:pPr>
            <a:endParaRPr sz="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311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Legal discrimination in access to health insurance, employment, housing, marriage, adoption, and retirement benefits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Verdana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311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Lack of laws protecting against bullying in schools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Verdana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311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Lack of social programs targeted to and/or appropriate for LGBT youth, adults, and elders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Verdana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11138"/>
            <a:ext cx="7924800" cy="563562"/>
          </a:xfrm>
        </p:spPr>
        <p:txBody>
          <a:bodyPr/>
          <a:lstStyle/>
          <a:p>
            <a:r>
              <a:rPr lang="en-US" sz="3200" dirty="0"/>
              <a:t>Contributing causes of disparity</a:t>
            </a:r>
          </a:p>
        </p:txBody>
      </p:sp>
    </p:spTree>
    <p:extLst>
      <p:ext uri="{BB962C8B-B14F-4D97-AF65-F5344CB8AC3E}">
        <p14:creationId xmlns:p14="http://schemas.microsoft.com/office/powerpoint/2010/main" val="3236688776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OH_Maste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DOH_Master Template</Template>
  <TotalTime>804</TotalTime>
  <Words>1948</Words>
  <Application>Microsoft Office PowerPoint</Application>
  <PresentationFormat>On-screen Show (4:3)</PresentationFormat>
  <Paragraphs>420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MS PGothic</vt:lpstr>
      <vt:lpstr>Arial</vt:lpstr>
      <vt:lpstr>Calibri</vt:lpstr>
      <vt:lpstr>Georgia</vt:lpstr>
      <vt:lpstr>Verdana</vt:lpstr>
      <vt:lpstr>Wingdings</vt:lpstr>
      <vt:lpstr>Wingdings 2</vt:lpstr>
      <vt:lpstr>DOH_Master Template</vt:lpstr>
      <vt:lpstr>PowerPoint Presentation</vt:lpstr>
      <vt:lpstr>Terms</vt:lpstr>
      <vt:lpstr>Terms</vt:lpstr>
      <vt:lpstr>Terms</vt:lpstr>
      <vt:lpstr>Terms</vt:lpstr>
      <vt:lpstr>Terms</vt:lpstr>
      <vt:lpstr>Disparities </vt:lpstr>
      <vt:lpstr>Health Disparities</vt:lpstr>
      <vt:lpstr>Contributing causes of disparity</vt:lpstr>
      <vt:lpstr>Contributing causes of disparity</vt:lpstr>
      <vt:lpstr>Disparities </vt:lpstr>
      <vt:lpstr>PowerPoint Presentation</vt:lpstr>
      <vt:lpstr>HIV and opioid crisis</vt:lpstr>
      <vt:lpstr>PowerPoint Presentation</vt:lpstr>
      <vt:lpstr>Heroin and Prescription Opioid Overdose Crisis</vt:lpstr>
      <vt:lpstr>PrEP</vt:lpstr>
      <vt:lpstr>PEP</vt:lpstr>
      <vt:lpstr>PowerPoint Presentation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Transgender Medicine</vt:lpstr>
      <vt:lpstr>PowerPoint Presentation</vt:lpstr>
      <vt:lpstr>Creating welcoming practice for LGBTQ patients</vt:lpstr>
      <vt:lpstr>Creating welcoming practice for LGBTQ patients</vt:lpstr>
      <vt:lpstr>Creating welcoming practice for LGBTQ patients</vt:lpstr>
      <vt:lpstr>Creating welcoming practice for LGBTQ patients</vt:lpstr>
      <vt:lpstr>Questions???</vt:lpstr>
    </vt:vector>
  </TitlesOfParts>
  <Company>Pennsylvania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DOHUSER</dc:creator>
  <cp:lastModifiedBy>Cheryl Bumgardner</cp:lastModifiedBy>
  <cp:revision>99</cp:revision>
  <cp:lastPrinted>2015-11-09T15:27:53Z</cp:lastPrinted>
  <dcterms:created xsi:type="dcterms:W3CDTF">2015-09-08T14:06:43Z</dcterms:created>
  <dcterms:modified xsi:type="dcterms:W3CDTF">2016-10-24T20:18:30Z</dcterms:modified>
</cp:coreProperties>
</file>